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63" r:id="rId2"/>
    <p:sldId id="264" r:id="rId3"/>
    <p:sldId id="880" r:id="rId4"/>
    <p:sldId id="846" r:id="rId5"/>
    <p:sldId id="858" r:id="rId6"/>
    <p:sldId id="859" r:id="rId7"/>
    <p:sldId id="860" r:id="rId8"/>
    <p:sldId id="861" r:id="rId9"/>
    <p:sldId id="862" r:id="rId10"/>
    <p:sldId id="863" r:id="rId11"/>
    <p:sldId id="864" r:id="rId12"/>
    <p:sldId id="865" r:id="rId13"/>
    <p:sldId id="866" r:id="rId14"/>
    <p:sldId id="867" r:id="rId15"/>
    <p:sldId id="868" r:id="rId16"/>
    <p:sldId id="869" r:id="rId17"/>
    <p:sldId id="870" r:id="rId18"/>
    <p:sldId id="871" r:id="rId19"/>
    <p:sldId id="872" r:id="rId20"/>
    <p:sldId id="873" r:id="rId21"/>
    <p:sldId id="874" r:id="rId22"/>
    <p:sldId id="875" r:id="rId23"/>
    <p:sldId id="876" r:id="rId24"/>
    <p:sldId id="877" r:id="rId25"/>
    <p:sldId id="878" r:id="rId26"/>
    <p:sldId id="839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68F128-8132-409A-AF4A-DBC4DCE6ECC5}">
          <p14:sldIdLst>
            <p14:sldId id="263"/>
            <p14:sldId id="264"/>
            <p14:sldId id="880"/>
            <p14:sldId id="846"/>
            <p14:sldId id="858"/>
            <p14:sldId id="859"/>
            <p14:sldId id="860"/>
            <p14:sldId id="861"/>
            <p14:sldId id="862"/>
            <p14:sldId id="863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3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04C56D-F37B-8A93-8258-4BF24177998C}" v="17" dt="2020-04-21T01:07:19.938"/>
    <p1510:client id="{911AC38F-A83B-4353-B036-3C5696465EEF}" v="1" dt="2020-12-02T05:18:45.1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8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8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685716-0B86-48B7-BEA9-37CA52C515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E7D5C2-DAED-422E-82F5-22D0A5911E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5D528E-2EDA-4474-866A-DF716A159D98}" type="datetimeFigureOut">
              <a:rPr lang="en-US" smtClean="0"/>
              <a:t>1/13/21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20EE1-4C2B-4935-9973-3362F94C9B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88557-6C08-4635-8E6B-3565CCFBAA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49345-F011-4943-B160-9EA408A4C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17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10241-759B-45E0-98F4-1DCE48CEAB8A}" type="datetimeFigureOut">
              <a:rPr lang="en-US" smtClean="0"/>
              <a:t>1/13/21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2114C-AB4D-4D86-844B-4975A0F34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62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23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22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40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85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18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32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62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21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24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78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5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392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28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10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973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52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85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18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28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13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50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59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Linh AvantGarde" panose="02000603030000020004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49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246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842"/>
            <a:ext cx="8194964" cy="795267"/>
          </a:xfrm>
        </p:spPr>
        <p:txBody>
          <a:bodyPr>
            <a:normAutofit/>
          </a:bodyPr>
          <a:lstStyle>
            <a:lvl1pPr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4508"/>
            <a:ext cx="8194964" cy="5379605"/>
          </a:xfrm>
        </p:spPr>
        <p:txBody>
          <a:bodyPr>
            <a:normAutofit/>
          </a:bodyPr>
          <a:lstStyle>
            <a:lvl1pPr>
              <a:buSzPct val="60000"/>
              <a:buFont typeface="Wingdings" pitchFamily="2" charset="2"/>
              <a:buChar char="q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Courier New" panose="02070309020205020404" pitchFamily="49" charset="0"/>
              <a:buChar char="o"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0614" y="6474114"/>
            <a:ext cx="11430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601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23966"/>
            <a:ext cx="7886700" cy="2852737"/>
          </a:xfrm>
        </p:spPr>
        <p:txBody>
          <a:bodyPr anchor="b">
            <a:normAutofit/>
          </a:bodyPr>
          <a:lstStyle>
            <a:lvl1pPr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227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3891" y="6474113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757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8775"/>
            <a:ext cx="3886200" cy="4351338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8775"/>
            <a:ext cx="3886200" cy="4351338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66186" y="6479020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755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07745" y="6479020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54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1781176"/>
            <a:ext cx="2711450" cy="4244974"/>
          </a:xfrm>
        </p:spPr>
        <p:txBody>
          <a:bodyPr/>
          <a:lstStyle>
            <a:lvl1pPr>
              <a:defRPr sz="3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13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9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07745" y="6479020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3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69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55577"/>
            <a:ext cx="7886700" cy="731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80655"/>
            <a:ext cx="7886700" cy="5005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97750" y="6432551"/>
            <a:ext cx="111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341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73" r:id="rId6"/>
    <p:sldLayoutId id="2147483672" r:id="rId7"/>
    <p:sldLayoutId id="2147483667" r:id="rId8"/>
    <p:sldLayoutId id="2147483675" r:id="rId9"/>
    <p:sldLayoutId id="214748367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Linh AvantGarde" panose="02000603030000020004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ti.arc.nasa.gov/m/profile/dhw/papers/78.pd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992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Where does a machine learn from?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Learn from a set of training examples (</a:t>
            </a:r>
            <a:r>
              <a:rPr lang="en-US" sz="2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set, </a:t>
            </a:r>
            <a:r>
              <a:rPr lang="en-US" sz="2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 học, tập huấn luyện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{ </a:t>
            </a:r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{x</a:t>
            </a:r>
            <a:r>
              <a:rPr lang="en-US" sz="2400" baseline="-25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x</a:t>
            </a:r>
            <a:r>
              <a:rPr lang="en-US" sz="2400" baseline="-25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…, x</a:t>
            </a:r>
            <a:r>
              <a:rPr lang="en-US" sz="2400" baseline="-25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}; {y</a:t>
            </a:r>
            <a:r>
              <a:rPr lang="en-US" sz="2400" baseline="-25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</a:t>
            </a:r>
            <a:r>
              <a:rPr lang="en-US" sz="2400" baseline="-25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,…, y</a:t>
            </a:r>
            <a:r>
              <a:rPr lang="en-US" sz="2400" baseline="-25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an observation (quan sát, mẫu, điểm dữ liệu) of x in the past.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an observation of y in the past, often called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label (nhãn)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response (phản hồi)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output (đầu ra)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After learning:</a:t>
            </a:r>
            <a:endParaRPr lang="en-US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obtain a model, new knowledge, or new experience (f).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that model/function to do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inference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 future observations, e.g.,</a:t>
            </a:r>
          </a:p>
          <a:p>
            <a:pPr>
              <a:spcBef>
                <a:spcPts val="1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5245100"/>
            <a:ext cx="1320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2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191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Two basic learning problems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325586" y="1085850"/>
            <a:ext cx="8458200" cy="5334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 (học có giám sát):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learn a function y = f(x) from a given training set {x</a:t>
            </a:r>
            <a:r>
              <a:rPr lang="en-US" sz="22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x</a:t>
            </a:r>
            <a:r>
              <a:rPr lang="en-US" sz="22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…,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2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y</a:t>
            </a:r>
            <a:r>
              <a:rPr lang="en-US" sz="22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y</a:t>
            </a:r>
            <a:r>
              <a:rPr lang="en-US" sz="22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,…,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2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} so that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2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Arial" panose="020B0604020202020204" pitchFamily="34" charset="0"/>
                <a:ea typeface="ＭＳ ゴシック"/>
                <a:cs typeface="Arial" panose="020B0604020202020204" pitchFamily="34" charset="0"/>
              </a:rPr>
              <a:t>≅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f(x</a:t>
            </a:r>
            <a:r>
              <a:rPr lang="en-US" sz="2200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for every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(categorization, phân loại, phân lớp): if y only belongs to a discrete set, for example {spam, normal}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(hồi quy): if y is a real number </a:t>
            </a:r>
          </a:p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 (học không giám sát):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learn a function y = f(x) from a given training set {x</a:t>
            </a:r>
            <a:r>
              <a:rPr lang="en-US" sz="22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x</a:t>
            </a:r>
            <a:r>
              <a:rPr lang="en-US" sz="22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…,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2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}.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 can be a data cluster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 can be a hidden structure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 can be a trend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Other: semi-supervised learning, reinforcement learning, …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>
          <a:xfrm>
            <a:off x="5732586" y="3752850"/>
            <a:ext cx="3690195" cy="22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8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320" y="2461988"/>
            <a:ext cx="3129474" cy="2208018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3429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Supervised learning: </a:t>
            </a:r>
            <a:r>
              <a:rPr lang="en-US" sz="3200" dirty="0">
                <a:solidFill>
                  <a:srgbClr val="0000FF"/>
                </a:solidFill>
              </a:rPr>
              <a:t>classification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95300" y="1066804"/>
            <a:ext cx="6934200" cy="533399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b="1" i="1" dirty="0"/>
              <a:t>Multiclass</a:t>
            </a:r>
            <a:r>
              <a:rPr lang="en-US" sz="2200" i="1" dirty="0"/>
              <a:t> classification (</a:t>
            </a:r>
            <a:r>
              <a:rPr lang="en-US" sz="2200" i="1" dirty="0">
                <a:latin typeface="Arial"/>
                <a:cs typeface="Arial"/>
              </a:rPr>
              <a:t>phân loại nhiều lớp</a:t>
            </a:r>
            <a:r>
              <a:rPr lang="en-US" sz="2200" i="1" dirty="0"/>
              <a:t>):</a:t>
            </a:r>
            <a:r>
              <a:rPr lang="en-US" sz="2200" dirty="0"/>
              <a:t> when the output y  is one of the pre-defined labels {c</a:t>
            </a:r>
            <a:r>
              <a:rPr lang="en-US" sz="2200" baseline="-25000" dirty="0"/>
              <a:t>1</a:t>
            </a:r>
            <a:r>
              <a:rPr lang="en-US" sz="2200" dirty="0"/>
              <a:t>, c</a:t>
            </a:r>
            <a:r>
              <a:rPr lang="en-US" sz="2200" baseline="-25000" dirty="0"/>
              <a:t>2</a:t>
            </a:r>
            <a:r>
              <a:rPr lang="en-US" sz="2200" dirty="0"/>
              <a:t>, …, c</a:t>
            </a:r>
            <a:r>
              <a:rPr lang="en-US" sz="2200" baseline="-25000" dirty="0"/>
              <a:t>L</a:t>
            </a:r>
            <a:r>
              <a:rPr lang="en-US" sz="2200" dirty="0"/>
              <a:t>}</a:t>
            </a:r>
            <a:br>
              <a:rPr lang="en-US" sz="2200" dirty="0"/>
            </a:br>
            <a:r>
              <a:rPr lang="en-US" sz="2000" dirty="0">
                <a:latin typeface="Arial"/>
                <a:cs typeface="Arial"/>
              </a:rPr>
              <a:t>(mỗi đầu ra chỉ thuộc 1 lớp, mỗi quan sát x chỉ có 1 nhãn)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Spam filtering: y in {spam, normal}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Financial risk estimation: y in {high, normal, no}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Discovery of network attacks: ?</a:t>
            </a:r>
            <a:endParaRPr lang="en-US" sz="22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b="1" i="1" dirty="0"/>
              <a:t>Multilabel</a:t>
            </a:r>
            <a:r>
              <a:rPr lang="en-US" sz="2200" i="1" dirty="0"/>
              <a:t> classification (</a:t>
            </a:r>
            <a:r>
              <a:rPr lang="en-US" sz="2200" i="1" dirty="0">
                <a:latin typeface="Arial"/>
                <a:cs typeface="Arial"/>
              </a:rPr>
              <a:t>phân loại đa nhãn</a:t>
            </a:r>
            <a:r>
              <a:rPr lang="en-US" sz="2200" i="1" dirty="0"/>
              <a:t>):</a:t>
            </a:r>
            <a:r>
              <a:rPr lang="en-US" sz="2200" dirty="0"/>
              <a:t> </a:t>
            </a:r>
            <a:br>
              <a:rPr lang="en-US" sz="2200" dirty="0"/>
            </a:br>
            <a:r>
              <a:rPr lang="en-US" sz="2200" dirty="0"/>
              <a:t>when the output y  is a subset of labels</a:t>
            </a:r>
            <a:br>
              <a:rPr lang="en-US" sz="2200" dirty="0"/>
            </a:br>
            <a:r>
              <a:rPr lang="en-US" sz="2000" dirty="0">
                <a:latin typeface="Arial"/>
                <a:cs typeface="Arial"/>
              </a:rPr>
              <a:t>(mỗi đầu ra là một tập nhỏ các lớp; 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mỗi quan sát x có thể có nhiều nhãn)</a:t>
            </a:r>
            <a:endParaRPr lang="en-US" sz="2000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Image tagging: y = {birds, nest, tree} 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Sentiment analysis</a:t>
            </a:r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3" name="Picture 12" descr="ex-pics-tags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6114" y="4670006"/>
            <a:ext cx="2257886" cy="173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65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Supervised learning: </a:t>
            </a:r>
            <a:r>
              <a:rPr lang="en-US" sz="3200" dirty="0">
                <a:solidFill>
                  <a:srgbClr val="0000FF"/>
                </a:solidFill>
              </a:rPr>
              <a:t>Regression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4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Prediction of stock indices</a:t>
            </a:r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2" y="1600200"/>
            <a:ext cx="2583543" cy="157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200" y="3352804"/>
            <a:ext cx="3454400" cy="26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84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Unsupervised learning: </a:t>
            </a:r>
            <a:r>
              <a:rPr lang="en-US" sz="3200" dirty="0">
                <a:solidFill>
                  <a:srgbClr val="0000FF"/>
                </a:solidFill>
              </a:rPr>
              <a:t>examples (1)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4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Clustering data into clusters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Discover the data groups/clusters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200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200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200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200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200" dirty="0"/>
          </a:p>
          <a:p>
            <a:pPr>
              <a:spcBef>
                <a:spcPts val="1200"/>
              </a:spcBef>
            </a:pPr>
            <a:r>
              <a:rPr lang="en-US" sz="2200" dirty="0"/>
              <a:t>Community detection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Detect communities in online social networks</a:t>
            </a: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14600"/>
            <a:ext cx="4439920" cy="20027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462" y="2014073"/>
            <a:ext cx="3068320" cy="30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6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Unsupervised learning: </a:t>
            </a:r>
            <a:r>
              <a:rPr lang="en-US" sz="3200" dirty="0">
                <a:solidFill>
                  <a:srgbClr val="0000FF"/>
                </a:solidFill>
              </a:rPr>
              <a:t>examples (2)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4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Trends detection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Discover the trends, demands, future needs </a:t>
            </a:r>
            <a:br>
              <a:rPr lang="en-US" dirty="0"/>
            </a:br>
            <a:r>
              <a:rPr lang="en-US" dirty="0"/>
              <a:t>of online users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200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200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9" descr="Screen Shot 2014-05-07 at 10.39.20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900" y="1676400"/>
            <a:ext cx="24003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2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4191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Design a learning system (1)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00050" y="1066804"/>
            <a:ext cx="8458200" cy="533399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Some issues should be carefully considered when designing a learning system.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</a:rPr>
              <a:t>Select a training set:</a:t>
            </a:r>
            <a:endParaRPr lang="en-US" dirty="0">
              <a:solidFill>
                <a:srgbClr val="0000FF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The training set plays the key role in the effectiveness of the system.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Do the observations have any label? 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The training observations should characterize the whole data space </a:t>
            </a:r>
            <a:r>
              <a:rPr lang="en-US" dirty="0">
                <a:sym typeface="Wingdings"/>
              </a:rPr>
              <a:t>good for future predictions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</a:rPr>
              <a:t>Determine the type of the </a:t>
            </a:r>
            <a:br>
              <a:rPr lang="en-US" sz="2200" dirty="0">
                <a:solidFill>
                  <a:srgbClr val="0000FF"/>
                </a:solidFill>
              </a:rPr>
            </a:br>
            <a:r>
              <a:rPr lang="en-US" sz="2200" dirty="0">
                <a:solidFill>
                  <a:srgbClr val="0000FF"/>
                </a:solidFill>
              </a:rPr>
              <a:t>function to be learned</a:t>
            </a:r>
            <a:endParaRPr lang="en-US" dirty="0">
              <a:solidFill>
                <a:srgbClr val="0000FF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F:  X </a:t>
            </a:r>
            <a:r>
              <a:rPr lang="en-US" dirty="0">
                <a:cs typeface="Arial" panose="020B0604020202020204" pitchFamily="34" charset="0"/>
              </a:rPr>
              <a:t>→ {0,1}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cs typeface="Arial" panose="020B0604020202020204" pitchFamily="34" charset="0"/>
              </a:rPr>
              <a:t>F:  X → set of labels/tags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F:  X </a:t>
            </a:r>
            <a:r>
              <a:rPr lang="en-US" dirty="0">
                <a:cs typeface="Arial" panose="020B0604020202020204" pitchFamily="34" charset="0"/>
              </a:rPr>
              <a:t>→ 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C64EE7-31A7-1440-B573-15C5E55C3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374" y="3829049"/>
            <a:ext cx="4122276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83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Design a learning system (2)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219204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</a:rPr>
              <a:t>Select a representation for the function: (model)</a:t>
            </a:r>
            <a:endParaRPr lang="en-US" dirty="0">
              <a:solidFill>
                <a:srgbClr val="0000FF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Linear?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A neural network?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A decision tree? …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</a:rPr>
              <a:t>Select a good algorithm to learn the function:</a:t>
            </a:r>
            <a:endParaRPr lang="en-US" dirty="0">
              <a:solidFill>
                <a:srgbClr val="0000FF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Ordinary least square? Ridge regression?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Back-propagation?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Random forest?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EBA956-1E7E-D04C-A4A9-8CDCB234C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524" y="3790949"/>
            <a:ext cx="4122276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1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ML: </a:t>
            </a:r>
            <a:r>
              <a:rPr lang="en-US" sz="3200" dirty="0">
                <a:solidFill>
                  <a:srgbClr val="0000FF"/>
                </a:solidFill>
              </a:rPr>
              <a:t>some issues (1)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162054"/>
            <a:ext cx="8458200" cy="483869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b="1" dirty="0"/>
              <a:t>Learning algorithm</a:t>
            </a:r>
            <a:endParaRPr lang="en-US" b="1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Under what conditions the chosen algorithm will (asymtotically) converge?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For a given application/domain and a given objective function, what algorithm performs best?</a:t>
            </a:r>
          </a:p>
          <a:p>
            <a:pPr>
              <a:spcBef>
                <a:spcPts val="1200"/>
              </a:spcBef>
            </a:pPr>
            <a:r>
              <a:rPr lang="en-US" sz="2200" i="1" dirty="0">
                <a:solidFill>
                  <a:srgbClr val="0000FF"/>
                </a:solidFill>
              </a:rPr>
              <a:t>No-free-lunch theorem</a:t>
            </a:r>
            <a:r>
              <a:rPr lang="en-US" sz="2200" dirty="0"/>
              <a:t> [</a:t>
            </a:r>
            <a:r>
              <a:rPr lang="en-US" sz="2200" dirty="0" err="1"/>
              <a:t>Wolpert</a:t>
            </a:r>
            <a:r>
              <a:rPr lang="en-US" sz="2200" dirty="0"/>
              <a:t> and Macready, 1997]: </a:t>
            </a:r>
            <a:br>
              <a:rPr lang="en-US" sz="2200" dirty="0"/>
            </a:br>
            <a:r>
              <a:rPr lang="en-US" sz="2000" dirty="0"/>
              <a:t>if an algorithm performs well on a certain class of problems then it necessarily pays for that with degraded performance on the set of all remaining problems.</a:t>
            </a:r>
            <a:endParaRPr lang="en-US" b="1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i="1" dirty="0">
                <a:solidFill>
                  <a:srgbClr val="FF0000"/>
                </a:solidFill>
              </a:rPr>
              <a:t>No algorithm can beat another on all domains.</a:t>
            </a:r>
            <a:br>
              <a:rPr lang="en-US" i="1" dirty="0">
                <a:solidFill>
                  <a:srgbClr val="FF0000"/>
                </a:solidFill>
              </a:rPr>
            </a:br>
            <a:r>
              <a:rPr lang="en-US" i="1" dirty="0">
                <a:solidFill>
                  <a:srgbClr val="FF0000"/>
                </a:solidFill>
              </a:rPr>
              <a:t>(</a:t>
            </a:r>
            <a:r>
              <a:rPr lang="en-US" i="1" dirty="0">
                <a:solidFill>
                  <a:srgbClr val="FF0000"/>
                </a:solidFill>
                <a:latin typeface="Arial"/>
                <a:cs typeface="Arial"/>
              </a:rPr>
              <a:t>không có thuật toán nào luôn hiệu quả nhất trên mọi miền ứng dụng</a:t>
            </a:r>
            <a:r>
              <a:rPr lang="en-US" i="1" dirty="0">
                <a:solidFill>
                  <a:srgbClr val="FF0000"/>
                </a:solidFill>
              </a:rPr>
              <a:t>)</a:t>
            </a:r>
            <a:endParaRPr lang="en-US" sz="2000" i="1" dirty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7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ML: </a:t>
            </a:r>
            <a:r>
              <a:rPr lang="en-US" sz="3200" dirty="0">
                <a:solidFill>
                  <a:srgbClr val="0000FF"/>
                </a:solidFill>
              </a:rPr>
              <a:t>some issues (2)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295404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b="1" dirty="0"/>
              <a:t>Training data</a:t>
            </a:r>
            <a:endParaRPr lang="en-US" b="1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i="1" dirty="0"/>
              <a:t>How many observations </a:t>
            </a:r>
            <a:r>
              <a:rPr lang="en-US" dirty="0"/>
              <a:t>are enough for learning?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Whether or not does the </a:t>
            </a:r>
            <a:r>
              <a:rPr lang="en-US" i="1" dirty="0"/>
              <a:t>size of the training set</a:t>
            </a:r>
            <a:r>
              <a:rPr lang="en-US" dirty="0"/>
              <a:t> affect performance of an ML system?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What is the effect of the </a:t>
            </a:r>
            <a:r>
              <a:rPr lang="en-US" i="1" dirty="0"/>
              <a:t>disrupted</a:t>
            </a:r>
            <a:r>
              <a:rPr lang="en-US" dirty="0"/>
              <a:t> or </a:t>
            </a:r>
            <a:r>
              <a:rPr lang="en-US" i="1" dirty="0"/>
              <a:t>noisy</a:t>
            </a:r>
            <a:r>
              <a:rPr lang="en-US" dirty="0"/>
              <a:t> observations? </a:t>
            </a:r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73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5F2987-7079-3347-9C76-266FE61B6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54300"/>
            <a:ext cx="7886700" cy="34226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000" b="1" dirty="0">
                <a:solidFill>
                  <a:schemeClr val="bg1"/>
                </a:solidFill>
              </a:rPr>
              <a:t>Introduction to </a:t>
            </a:r>
          </a:p>
          <a:p>
            <a:pPr marL="0" indent="0" algn="ctr">
              <a:buNone/>
            </a:pPr>
            <a:r>
              <a:rPr lang="en-US" altLang="zh-CN" sz="6000" b="1" dirty="0">
                <a:solidFill>
                  <a:schemeClr val="bg1"/>
                </a:solidFill>
              </a:rPr>
              <a:t>Data Science</a:t>
            </a:r>
          </a:p>
          <a:p>
            <a:pPr marL="0" indent="0" algn="ctr">
              <a:buNone/>
            </a:pPr>
            <a:r>
              <a:rPr lang="en-US" altLang="zh-CN" sz="3600" b="1" dirty="0">
                <a:solidFill>
                  <a:schemeClr val="bg1"/>
                </a:solidFill>
              </a:rPr>
              <a:t>(IT4142E)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668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ML: </a:t>
            </a:r>
            <a:r>
              <a:rPr lang="en-US" sz="3200" dirty="0">
                <a:solidFill>
                  <a:srgbClr val="0000FF"/>
                </a:solidFill>
              </a:rPr>
              <a:t>some issues (3)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5"/>
            <a:ext cx="8458200" cy="432434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b="1" dirty="0"/>
              <a:t>Learnability</a:t>
            </a:r>
            <a:r>
              <a:rPr lang="en-US" sz="2200" dirty="0"/>
              <a:t>: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The goodness/limit of the learning algorithm?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What is the </a:t>
            </a:r>
            <a:r>
              <a:rPr lang="en-US" dirty="0">
                <a:solidFill>
                  <a:srgbClr val="0000FF"/>
                </a:solidFill>
              </a:rPr>
              <a:t>generalization</a:t>
            </a:r>
            <a:r>
              <a:rPr lang="en-US" dirty="0"/>
              <a:t> (</a:t>
            </a:r>
            <a:r>
              <a:rPr lang="en-US" dirty="0">
                <a:latin typeface="Arial"/>
                <a:cs typeface="Arial"/>
              </a:rPr>
              <a:t>tổng quát hoá</a:t>
            </a:r>
            <a:r>
              <a:rPr lang="en-US" dirty="0"/>
              <a:t>) of the system?</a:t>
            </a:r>
          </a:p>
          <a:p>
            <a:pPr lvl="2">
              <a:spcBef>
                <a:spcPts val="1200"/>
              </a:spcBef>
              <a:buClr>
                <a:schemeClr val="tx1"/>
              </a:buClr>
              <a:buSzPct val="70000"/>
              <a:buFont typeface="Wingdings" charset="2"/>
              <a:buChar char="²"/>
            </a:pPr>
            <a:r>
              <a:rPr lang="en-US" sz="1600" dirty="0"/>
              <a:t>Predict well new observations, not only the training data.</a:t>
            </a:r>
          </a:p>
          <a:p>
            <a:pPr lvl="2">
              <a:spcBef>
                <a:spcPts val="1200"/>
              </a:spcBef>
              <a:buClr>
                <a:schemeClr val="tx1"/>
              </a:buClr>
              <a:buSzPct val="70000"/>
              <a:buFont typeface="Wingdings" charset="2"/>
              <a:buChar char="²"/>
            </a:pPr>
            <a:r>
              <a:rPr lang="en-US" sz="1600" dirty="0"/>
              <a:t>Avoid overfitting.</a:t>
            </a:r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0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Overfitting </a:t>
            </a:r>
            <a:r>
              <a:rPr lang="en-US" sz="3200" dirty="0">
                <a:solidFill>
                  <a:srgbClr val="0000FF"/>
                </a:solidFill>
                <a:latin typeface="Arial"/>
                <a:cs typeface="Arial"/>
              </a:rPr>
              <a:t>(quá khớp, quá khít)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371604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Function h is called </a:t>
            </a:r>
            <a:r>
              <a:rPr lang="en-US" sz="2200" i="1" dirty="0">
                <a:solidFill>
                  <a:srgbClr val="0000FF"/>
                </a:solidFill>
              </a:rPr>
              <a:t>overfitting</a:t>
            </a:r>
            <a:r>
              <a:rPr lang="en-US" sz="2200" dirty="0"/>
              <a:t> [Mitchell, 1997] if there exists another function g such that: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g might be worse than h for the training data, but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g is better than h for future data.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A learning algorithm is said to overfit relative to another one if it is </a:t>
            </a:r>
            <a:r>
              <a:rPr lang="en-US" sz="2200" i="1" dirty="0">
                <a:solidFill>
                  <a:srgbClr val="0000FF"/>
                </a:solidFill>
              </a:rPr>
              <a:t>more accurate in fitting</a:t>
            </a:r>
            <a:r>
              <a:rPr lang="en-US" sz="2200" dirty="0"/>
              <a:t> known data, but </a:t>
            </a:r>
            <a:r>
              <a:rPr lang="en-US" sz="2200" i="1" dirty="0">
                <a:solidFill>
                  <a:srgbClr val="0000FF"/>
                </a:solidFill>
              </a:rPr>
              <a:t>less accurate in predicting</a:t>
            </a:r>
            <a:r>
              <a:rPr lang="en-US" sz="2200" dirty="0"/>
              <a:t> unseen data.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Overfitting is caused by many factors: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The function/model is </a:t>
            </a:r>
            <a:r>
              <a:rPr lang="en-US" dirty="0">
                <a:solidFill>
                  <a:srgbClr val="FF0000"/>
                </a:solidFill>
              </a:rPr>
              <a:t>too complex</a:t>
            </a:r>
            <a:r>
              <a:rPr lang="en-US" dirty="0"/>
              <a:t> or have too much parameters.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rgbClr val="FF0000"/>
                </a:solidFill>
              </a:rPr>
              <a:t>Noises or errors</a:t>
            </a:r>
            <a:r>
              <a:rPr lang="en-US" dirty="0"/>
              <a:t> are present in the training data.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The training size is </a:t>
            </a:r>
            <a:r>
              <a:rPr lang="en-US" dirty="0">
                <a:solidFill>
                  <a:srgbClr val="FF0000"/>
                </a:solidFill>
              </a:rPr>
              <a:t>too small</a:t>
            </a:r>
            <a:r>
              <a:rPr lang="en-US" dirty="0"/>
              <a:t>, not characterizing the whole space.</a:t>
            </a: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6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Overfitting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C10011-4909-2D47-9561-F65010CEB087}"/>
              </a:ext>
            </a:extLst>
          </p:cNvPr>
          <p:cNvGrpSpPr/>
          <p:nvPr/>
        </p:nvGrpSpPr>
        <p:grpSpPr>
          <a:xfrm>
            <a:off x="895172" y="1442781"/>
            <a:ext cx="7329814" cy="4812658"/>
            <a:chOff x="331113" y="1676400"/>
            <a:chExt cx="7329814" cy="481265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9706813-A901-2244-9894-0BEBB45029B9}"/>
                </a:ext>
              </a:extLst>
            </p:cNvPr>
            <p:cNvCxnSpPr/>
            <p:nvPr/>
          </p:nvCxnSpPr>
          <p:spPr>
            <a:xfrm>
              <a:off x="760956" y="4888926"/>
              <a:ext cx="6629400" cy="762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5A69027-7996-264C-8064-253CC4F3EF4D}"/>
                </a:ext>
              </a:extLst>
            </p:cNvPr>
            <p:cNvCxnSpPr/>
            <p:nvPr/>
          </p:nvCxnSpPr>
          <p:spPr>
            <a:xfrm flipV="1">
              <a:off x="760956" y="1676400"/>
              <a:ext cx="0" cy="32004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FE0B7B7-D0C3-F844-A8B3-21641986DF75}"/>
                </a:ext>
              </a:extLst>
            </p:cNvPr>
            <p:cNvSpPr/>
            <p:nvPr/>
          </p:nvSpPr>
          <p:spPr>
            <a:xfrm>
              <a:off x="1038616" y="2171822"/>
              <a:ext cx="6125228" cy="2417523"/>
            </a:xfrm>
            <a:custGeom>
              <a:avLst/>
              <a:gdLst>
                <a:gd name="connsiteX0" fmla="*/ 0 w 6125228"/>
                <a:gd name="connsiteY0" fmla="*/ 0 h 2417523"/>
                <a:gd name="connsiteX1" fmla="*/ 475989 w 6125228"/>
                <a:gd name="connsiteY1" fmla="*/ 1640909 h 2417523"/>
                <a:gd name="connsiteX2" fmla="*/ 2141951 w 6125228"/>
                <a:gd name="connsiteY2" fmla="*/ 2079320 h 2417523"/>
                <a:gd name="connsiteX3" fmla="*/ 4672208 w 6125228"/>
                <a:gd name="connsiteY3" fmla="*/ 2267211 h 2417523"/>
                <a:gd name="connsiteX4" fmla="*/ 6125228 w 6125228"/>
                <a:gd name="connsiteY4" fmla="*/ 2417523 h 241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5228" h="2417523">
                  <a:moveTo>
                    <a:pt x="0" y="0"/>
                  </a:moveTo>
                  <a:cubicBezTo>
                    <a:pt x="59498" y="647178"/>
                    <a:pt x="118997" y="1294356"/>
                    <a:pt x="475989" y="1640909"/>
                  </a:cubicBezTo>
                  <a:cubicBezTo>
                    <a:pt x="832981" y="1987462"/>
                    <a:pt x="1442581" y="1974936"/>
                    <a:pt x="2141951" y="2079320"/>
                  </a:cubicBezTo>
                  <a:cubicBezTo>
                    <a:pt x="2841321" y="2183704"/>
                    <a:pt x="4008329" y="2210844"/>
                    <a:pt x="4672208" y="2267211"/>
                  </a:cubicBezTo>
                  <a:cubicBezTo>
                    <a:pt x="5336087" y="2323578"/>
                    <a:pt x="6125228" y="2417523"/>
                    <a:pt x="6125228" y="2417523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C58632E-877C-EF41-B1A0-B5A8515CFDEB}"/>
                </a:ext>
              </a:extLst>
            </p:cNvPr>
            <p:cNvSpPr/>
            <p:nvPr/>
          </p:nvSpPr>
          <p:spPr>
            <a:xfrm>
              <a:off x="1141957" y="1688526"/>
              <a:ext cx="5996836" cy="2551483"/>
            </a:xfrm>
            <a:custGeom>
              <a:avLst/>
              <a:gdLst>
                <a:gd name="connsiteX0" fmla="*/ 0 w 5749447"/>
                <a:gd name="connsiteY0" fmla="*/ 0 h 2068187"/>
                <a:gd name="connsiteX1" fmla="*/ 463463 w 5749447"/>
                <a:gd name="connsiteY1" fmla="*/ 1427967 h 2068187"/>
                <a:gd name="connsiteX2" fmla="*/ 1916482 w 5749447"/>
                <a:gd name="connsiteY2" fmla="*/ 1903956 h 2068187"/>
                <a:gd name="connsiteX3" fmla="*/ 3908121 w 5749447"/>
                <a:gd name="connsiteY3" fmla="*/ 2041742 h 2068187"/>
                <a:gd name="connsiteX4" fmla="*/ 5749447 w 5749447"/>
                <a:gd name="connsiteY4" fmla="*/ 1427967 h 2068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9447" h="2068187">
                  <a:moveTo>
                    <a:pt x="0" y="0"/>
                  </a:moveTo>
                  <a:cubicBezTo>
                    <a:pt x="72024" y="555320"/>
                    <a:pt x="144049" y="1110641"/>
                    <a:pt x="463463" y="1427967"/>
                  </a:cubicBezTo>
                  <a:cubicBezTo>
                    <a:pt x="782877" y="1745293"/>
                    <a:pt x="1342372" y="1801660"/>
                    <a:pt x="1916482" y="1903956"/>
                  </a:cubicBezTo>
                  <a:cubicBezTo>
                    <a:pt x="2490592" y="2006252"/>
                    <a:pt x="3269294" y="2121073"/>
                    <a:pt x="3908121" y="2041742"/>
                  </a:cubicBezTo>
                  <a:cubicBezTo>
                    <a:pt x="4546948" y="1962411"/>
                    <a:pt x="5749447" y="1427967"/>
                    <a:pt x="5749447" y="1427967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44D7DA-5934-954A-AEAC-AA416C8F0C58}"/>
                </a:ext>
              </a:extLst>
            </p:cNvPr>
            <p:cNvSpPr txBox="1"/>
            <p:nvPr/>
          </p:nvSpPr>
          <p:spPr>
            <a:xfrm>
              <a:off x="6109570" y="3119449"/>
              <a:ext cx="1066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0000"/>
                  </a:solidFill>
                </a:rPr>
                <a:t>Test error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91F49E-6A34-DD48-BB6E-28519C3274BB}"/>
                </a:ext>
              </a:extLst>
            </p:cNvPr>
            <p:cNvSpPr txBox="1"/>
            <p:nvPr/>
          </p:nvSpPr>
          <p:spPr>
            <a:xfrm>
              <a:off x="6019800" y="4147158"/>
              <a:ext cx="14624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accent2"/>
                  </a:solidFill>
                </a:rPr>
                <a:t>Training error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A8CB7E-931C-A441-B8C2-F42820EF16FE}"/>
                </a:ext>
              </a:extLst>
            </p:cNvPr>
            <p:cNvSpPr txBox="1"/>
            <p:nvPr/>
          </p:nvSpPr>
          <p:spPr>
            <a:xfrm>
              <a:off x="3732755" y="4965126"/>
              <a:ext cx="13227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Good model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3CADB0-FFC3-934A-B59A-D676FC93F9F9}"/>
                </a:ext>
              </a:extLst>
            </p:cNvPr>
            <p:cNvSpPr txBox="1"/>
            <p:nvPr/>
          </p:nvSpPr>
          <p:spPr>
            <a:xfrm>
              <a:off x="608556" y="4965126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Underfitting</a:t>
              </a:r>
              <a:endParaRPr lang="en-US" sz="1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28F740-909D-3B40-860E-0C1ABC1C3850}"/>
                </a:ext>
              </a:extLst>
            </p:cNvPr>
            <p:cNvSpPr txBox="1"/>
            <p:nvPr/>
          </p:nvSpPr>
          <p:spPr>
            <a:xfrm>
              <a:off x="6338170" y="5018359"/>
              <a:ext cx="13227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Overfitting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FC2572-65BE-9C41-9A34-54EB41183886}"/>
                </a:ext>
              </a:extLst>
            </p:cNvPr>
            <p:cNvSpPr txBox="1"/>
            <p:nvPr/>
          </p:nvSpPr>
          <p:spPr>
            <a:xfrm>
              <a:off x="762000" y="5905084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Simple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0AB557-5672-D149-AB50-A87AEEF10EFF}"/>
                </a:ext>
              </a:extLst>
            </p:cNvPr>
            <p:cNvSpPr txBox="1"/>
            <p:nvPr/>
          </p:nvSpPr>
          <p:spPr>
            <a:xfrm>
              <a:off x="6096000" y="5904283"/>
              <a:ext cx="1371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Too complex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0A11115-D362-E141-8650-949BF80F7E10}"/>
                </a:ext>
              </a:extLst>
            </p:cNvPr>
            <p:cNvSpPr/>
            <p:nvPr/>
          </p:nvSpPr>
          <p:spPr>
            <a:xfrm>
              <a:off x="4140375" y="3745926"/>
              <a:ext cx="735381" cy="990600"/>
            </a:xfrm>
            <a:prstGeom prst="ellipse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14DAAF3-01D3-A84D-A623-BBF631422C68}"/>
                </a:ext>
              </a:extLst>
            </p:cNvPr>
            <p:cNvCxnSpPr/>
            <p:nvPr/>
          </p:nvCxnSpPr>
          <p:spPr>
            <a:xfrm>
              <a:off x="760956" y="5835358"/>
              <a:ext cx="6629400" cy="32042"/>
            </a:xfrm>
            <a:prstGeom prst="straightConnector1">
              <a:avLst/>
            </a:prstGeom>
            <a:ln>
              <a:solidFill>
                <a:schemeClr val="bg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BB9537B-0F46-6246-8B4C-85796249DA73}"/>
                </a:ext>
              </a:extLst>
            </p:cNvPr>
            <p:cNvSpPr txBox="1"/>
            <p:nvPr/>
          </p:nvSpPr>
          <p:spPr>
            <a:xfrm>
              <a:off x="331113" y="2895600"/>
              <a:ext cx="430887" cy="80738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1600"/>
                <a:t>Error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0131EB-E102-1744-8FFD-C5D77C1B508B}"/>
                </a:ext>
              </a:extLst>
            </p:cNvPr>
            <p:cNvSpPr txBox="1"/>
            <p:nvPr/>
          </p:nvSpPr>
          <p:spPr>
            <a:xfrm>
              <a:off x="3886200" y="5922463"/>
              <a:ext cx="1093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Good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059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Overfitting: </a:t>
            </a:r>
            <a:r>
              <a:rPr lang="en-US" sz="3200" dirty="0">
                <a:solidFill>
                  <a:srgbClr val="0000FF"/>
                </a:solidFill>
              </a:rPr>
              <a:t>example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162054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Increasing the size of a decision tree can degrade prediction on unseen data, even though increasing the accuracy for the training data.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lum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2" y="2219092"/>
            <a:ext cx="6886575" cy="4048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705600" y="6115050"/>
            <a:ext cx="2209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600" i="1" kern="0" dirty="0">
                <a:latin typeface="Courier New" pitchFamily="49" charset="0"/>
                <a:cs typeface="Courier New" pitchFamily="49" charset="0"/>
              </a:rPr>
              <a:t>Mitchell, 1997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89147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3810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Overfitting: </a:t>
            </a:r>
            <a:r>
              <a:rPr lang="en-US" sz="3200" dirty="0">
                <a:solidFill>
                  <a:srgbClr val="0000FF"/>
                </a:solidFill>
              </a:rPr>
              <a:t>Regularization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123954"/>
            <a:ext cx="8458200" cy="533399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Among many functions, which one can generalize best from the given training data?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i="1" dirty="0">
                <a:solidFill>
                  <a:srgbClr val="0000FF"/>
                </a:solidFill>
              </a:rPr>
              <a:t>Generalization is the main target of ML.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Predict unseen data well.</a:t>
            </a:r>
          </a:p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rgbClr val="0000FF"/>
                </a:solidFill>
              </a:rPr>
              <a:t>Regularization: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 popular choice</a:t>
            </a:r>
            <a:endParaRPr lang="en-US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6477000" y="1570138"/>
            <a:ext cx="2521578" cy="2040034"/>
            <a:chOff x="5715000" y="2057400"/>
            <a:chExt cx="2819400" cy="2923584"/>
          </a:xfrm>
        </p:grpSpPr>
        <p:cxnSp>
          <p:nvCxnSpPr>
            <p:cNvPr id="10" name="Straight Connector 9"/>
            <p:cNvCxnSpPr/>
            <p:nvPr/>
          </p:nvCxnSpPr>
          <p:spPr>
            <a:xfrm rot="5400000">
              <a:off x="4762898" y="3466703"/>
              <a:ext cx="2818606" cy="31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 flipV="1">
              <a:off x="5715000" y="3047721"/>
              <a:ext cx="2682875" cy="1675928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0800000">
              <a:off x="5791200" y="4571292"/>
              <a:ext cx="2743200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6324600" y="4190399"/>
              <a:ext cx="76200" cy="76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vi-VN">
                <a:solidFill>
                  <a:srgbClr val="FFFFFF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6629400" y="4190399"/>
              <a:ext cx="76200" cy="76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vi-VN">
                <a:solidFill>
                  <a:srgbClr val="FFFFFF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162800" y="3885685"/>
              <a:ext cx="76200" cy="76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vi-VN">
                <a:solidFill>
                  <a:srgbClr val="FFFFFF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315200" y="3733328"/>
              <a:ext cx="76200" cy="76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vi-VN">
                <a:solidFill>
                  <a:srgbClr val="FFFFFF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7467600" y="3352435"/>
              <a:ext cx="76200" cy="76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vi-VN">
                <a:solidFill>
                  <a:srgbClr val="FFFFFF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7772400" y="3504792"/>
              <a:ext cx="76200" cy="76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vi-VN">
                <a:solidFill>
                  <a:srgbClr val="FFFFFF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934200" y="4038042"/>
              <a:ext cx="76200" cy="76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vi-VN">
                <a:solidFill>
                  <a:srgbClr val="FFFFFF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5915025" y="2647784"/>
              <a:ext cx="2228850" cy="1637839"/>
            </a:xfrm>
            <a:custGeom>
              <a:avLst/>
              <a:gdLst>
                <a:gd name="connsiteX0" fmla="*/ 0 w 2228850"/>
                <a:gd name="connsiteY0" fmla="*/ 1609725 h 1638300"/>
                <a:gd name="connsiteX1" fmla="*/ 685800 w 2228850"/>
                <a:gd name="connsiteY1" fmla="*/ 1638300 h 1638300"/>
                <a:gd name="connsiteX2" fmla="*/ 685800 w 2228850"/>
                <a:gd name="connsiteY2" fmla="*/ 1638300 h 1638300"/>
                <a:gd name="connsiteX3" fmla="*/ 1123950 w 2228850"/>
                <a:gd name="connsiteY3" fmla="*/ 1390650 h 1638300"/>
                <a:gd name="connsiteX4" fmla="*/ 1514475 w 2228850"/>
                <a:gd name="connsiteY4" fmla="*/ 1181100 h 1638300"/>
                <a:gd name="connsiteX5" fmla="*/ 2000250 w 2228850"/>
                <a:gd name="connsiteY5" fmla="*/ 400050 h 1638300"/>
                <a:gd name="connsiteX6" fmla="*/ 2228850 w 2228850"/>
                <a:gd name="connsiteY6" fmla="*/ 0 h 1638300"/>
                <a:gd name="connsiteX7" fmla="*/ 2228850 w 2228850"/>
                <a:gd name="connsiteY7" fmla="*/ 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8850" h="1638300">
                  <a:moveTo>
                    <a:pt x="0" y="1609725"/>
                  </a:moveTo>
                  <a:lnTo>
                    <a:pt x="685800" y="1638300"/>
                  </a:lnTo>
                  <a:lnTo>
                    <a:pt x="685800" y="1638300"/>
                  </a:lnTo>
                  <a:lnTo>
                    <a:pt x="1123950" y="1390650"/>
                  </a:lnTo>
                  <a:cubicBezTo>
                    <a:pt x="1262063" y="1314450"/>
                    <a:pt x="1368425" y="1346200"/>
                    <a:pt x="1514475" y="1181100"/>
                  </a:cubicBezTo>
                  <a:cubicBezTo>
                    <a:pt x="1660525" y="1016000"/>
                    <a:pt x="1881188" y="596900"/>
                    <a:pt x="2000250" y="400050"/>
                  </a:cubicBezTo>
                  <a:cubicBezTo>
                    <a:pt x="2119313" y="203200"/>
                    <a:pt x="2228850" y="0"/>
                    <a:pt x="2228850" y="0"/>
                  </a:cubicBezTo>
                  <a:lnTo>
                    <a:pt x="2228850" y="0"/>
                  </a:lnTo>
                </a:path>
              </a:pathLst>
            </a:cu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6172200" y="2470034"/>
              <a:ext cx="1857375" cy="2117129"/>
            </a:xfrm>
            <a:custGeom>
              <a:avLst/>
              <a:gdLst>
                <a:gd name="connsiteX0" fmla="*/ 0 w 1960562"/>
                <a:gd name="connsiteY0" fmla="*/ 1397000 h 2117725"/>
                <a:gd name="connsiteX1" fmla="*/ 419100 w 1960562"/>
                <a:gd name="connsiteY1" fmla="*/ 2006600 h 2117725"/>
                <a:gd name="connsiteX2" fmla="*/ 628650 w 1960562"/>
                <a:gd name="connsiteY2" fmla="*/ 1311275 h 2117725"/>
                <a:gd name="connsiteX3" fmla="*/ 1066800 w 1960562"/>
                <a:gd name="connsiteY3" fmla="*/ 1920875 h 2117725"/>
                <a:gd name="connsiteX4" fmla="*/ 1085850 w 1960562"/>
                <a:gd name="connsiteY4" fmla="*/ 1111250 h 2117725"/>
                <a:gd name="connsiteX5" fmla="*/ 1162050 w 1960562"/>
                <a:gd name="connsiteY5" fmla="*/ 958850 h 2117725"/>
                <a:gd name="connsiteX6" fmla="*/ 1362075 w 1960562"/>
                <a:gd name="connsiteY6" fmla="*/ 1616075 h 2117725"/>
                <a:gd name="connsiteX7" fmla="*/ 1428750 w 1960562"/>
                <a:gd name="connsiteY7" fmla="*/ 34925 h 2117725"/>
                <a:gd name="connsiteX8" fmla="*/ 1885950 w 1960562"/>
                <a:gd name="connsiteY8" fmla="*/ 1825625 h 2117725"/>
                <a:gd name="connsiteX9" fmla="*/ 1876425 w 1960562"/>
                <a:gd name="connsiteY9" fmla="*/ 1787525 h 211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0562" h="2117725">
                  <a:moveTo>
                    <a:pt x="0" y="1397000"/>
                  </a:moveTo>
                  <a:cubicBezTo>
                    <a:pt x="157162" y="1708943"/>
                    <a:pt x="314325" y="2020887"/>
                    <a:pt x="419100" y="2006600"/>
                  </a:cubicBezTo>
                  <a:cubicBezTo>
                    <a:pt x="523875" y="1992313"/>
                    <a:pt x="520700" y="1325562"/>
                    <a:pt x="628650" y="1311275"/>
                  </a:cubicBezTo>
                  <a:cubicBezTo>
                    <a:pt x="736600" y="1296988"/>
                    <a:pt x="990600" y="1954212"/>
                    <a:pt x="1066800" y="1920875"/>
                  </a:cubicBezTo>
                  <a:cubicBezTo>
                    <a:pt x="1143000" y="1887538"/>
                    <a:pt x="1069975" y="1271587"/>
                    <a:pt x="1085850" y="1111250"/>
                  </a:cubicBezTo>
                  <a:cubicBezTo>
                    <a:pt x="1101725" y="950913"/>
                    <a:pt x="1116013" y="874713"/>
                    <a:pt x="1162050" y="958850"/>
                  </a:cubicBezTo>
                  <a:cubicBezTo>
                    <a:pt x="1208087" y="1042987"/>
                    <a:pt x="1317625" y="1770062"/>
                    <a:pt x="1362075" y="1616075"/>
                  </a:cubicBezTo>
                  <a:cubicBezTo>
                    <a:pt x="1406525" y="1462088"/>
                    <a:pt x="1341438" y="0"/>
                    <a:pt x="1428750" y="34925"/>
                  </a:cubicBezTo>
                  <a:cubicBezTo>
                    <a:pt x="1516062" y="69850"/>
                    <a:pt x="1811338" y="1533525"/>
                    <a:pt x="1885950" y="1825625"/>
                  </a:cubicBezTo>
                  <a:cubicBezTo>
                    <a:pt x="1960562" y="2117725"/>
                    <a:pt x="1918493" y="1952625"/>
                    <a:pt x="1876425" y="1787525"/>
                  </a:cubicBezTo>
                </a:path>
              </a:pathLst>
            </a:cu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TextBox 40"/>
            <p:cNvSpPr txBox="1">
              <a:spLocks noChangeArrowheads="1"/>
            </p:cNvSpPr>
            <p:nvPr/>
          </p:nvSpPr>
          <p:spPr bwMode="auto">
            <a:xfrm>
              <a:off x="5715000" y="2057400"/>
              <a:ext cx="685800" cy="485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GB" sz="1600"/>
                <a:t>f(x)</a:t>
              </a:r>
              <a:endParaRPr lang="en-US" sz="1600"/>
            </a:p>
          </p:txBody>
        </p:sp>
        <p:sp>
          <p:nvSpPr>
            <p:cNvPr id="23" name="TextBox 41"/>
            <p:cNvSpPr txBox="1">
              <a:spLocks noChangeArrowheads="1"/>
            </p:cNvSpPr>
            <p:nvPr/>
          </p:nvSpPr>
          <p:spPr bwMode="auto">
            <a:xfrm>
              <a:off x="8229600" y="4495800"/>
              <a:ext cx="304800" cy="485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GB" sz="1600"/>
                <a:t>x</a:t>
              </a:r>
              <a:endParaRPr lang="en-US" sz="16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89DB608-5799-FF45-B5CD-23CF0BF6A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22" y="3653808"/>
            <a:ext cx="7958528" cy="24782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A3C9D9F-4087-D24F-B197-BFDE222C4829}"/>
              </a:ext>
            </a:extLst>
          </p:cNvPr>
          <p:cNvSpPr txBox="1"/>
          <p:nvPr/>
        </p:nvSpPr>
        <p:spPr>
          <a:xfrm>
            <a:off x="609393" y="6112674"/>
            <a:ext cx="86108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(Picture from http://towardsdatascience.com/multitask-learning-teach-your-ai-more-to-make-it-better-dde116c2cd40)</a:t>
            </a:r>
          </a:p>
        </p:txBody>
      </p:sp>
    </p:spTree>
    <p:extLst>
      <p:ext uri="{BB962C8B-B14F-4D97-AF65-F5344CB8AC3E}">
        <p14:creationId xmlns:p14="http://schemas.microsoft.com/office/powerpoint/2010/main" val="373942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References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76250" y="1238250"/>
            <a:ext cx="8458200" cy="51054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 err="1"/>
              <a:t>Alpaydin</a:t>
            </a:r>
            <a:r>
              <a:rPr lang="en-US" sz="1800" dirty="0"/>
              <a:t> E. (2020). Introduction to Machine Learning. The MIT Press.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Mitchell, T. M. (1997). Machine learning.</a:t>
            </a:r>
            <a:r>
              <a:rPr lang="en-US" sz="1800" i="1" dirty="0"/>
              <a:t> McGraw Hill</a:t>
            </a:r>
            <a:r>
              <a:rPr lang="en-US" sz="1800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Mitchell, T. M. (2006). </a:t>
            </a:r>
            <a:r>
              <a:rPr lang="en-US" sz="1800" i="1" dirty="0"/>
              <a:t>The discipline of machine learning</a:t>
            </a:r>
            <a:r>
              <a:rPr lang="en-US" sz="1800" dirty="0"/>
              <a:t>. Carnegie Mellon University, School of Computer Science, Machine Learning Department.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Simon H.A. (1983). Why Should Machines Learn? In R. S. Michalski, J. </a:t>
            </a:r>
            <a:r>
              <a:rPr lang="en-US" sz="1800" dirty="0" err="1"/>
              <a:t>Carbonell</a:t>
            </a:r>
            <a:r>
              <a:rPr lang="en-US" sz="1800" dirty="0"/>
              <a:t>, and T. M. Mitchell (Eds.): Machine learning: An artificial intelligence approach, chapter 2, pp. 25-38. Morgan Kaufmann.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Valiant, L. G. (1984). A theory of the learnable. </a:t>
            </a:r>
            <a:r>
              <a:rPr lang="en-US" sz="1800" i="1" dirty="0"/>
              <a:t>Communications of the ACM</a:t>
            </a:r>
            <a:r>
              <a:rPr lang="en-US" sz="1800" dirty="0"/>
              <a:t>, </a:t>
            </a:r>
            <a:r>
              <a:rPr lang="en-US" sz="1800" i="1" dirty="0"/>
              <a:t>27</a:t>
            </a:r>
            <a:r>
              <a:rPr lang="en-US" sz="1800" dirty="0"/>
              <a:t>(11), 1134-1142.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 err="1"/>
              <a:t>Wolpert</a:t>
            </a:r>
            <a:r>
              <a:rPr lang="en-US" sz="1800" dirty="0"/>
              <a:t>, D.H., Macready, W.G. (1997), "</a:t>
            </a:r>
            <a:r>
              <a:rPr lang="en-US" sz="1800" dirty="0">
                <a:hlinkClick r:id="rId3"/>
              </a:rPr>
              <a:t>No Free Lunch Theorems for Optimization</a:t>
            </a:r>
            <a:r>
              <a:rPr lang="en-US" sz="1800" dirty="0"/>
              <a:t>", </a:t>
            </a:r>
            <a:r>
              <a:rPr lang="en-US" sz="1800" i="1" dirty="0"/>
              <a:t>IEEE Transactions on Evolutionary Computation</a:t>
            </a:r>
            <a:r>
              <a:rPr lang="en-US" sz="1800" dirty="0"/>
              <a:t> </a:t>
            </a:r>
            <a:r>
              <a:rPr lang="en-US" sz="1800" b="1" dirty="0"/>
              <a:t>1</a:t>
            </a:r>
            <a:r>
              <a:rPr lang="en-US" sz="1800" dirty="0"/>
              <a:t>, 67.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71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3096B3D-C2D5-4D95-A93F-A7C0D9AAC94B}"/>
              </a:ext>
            </a:extLst>
          </p:cNvPr>
          <p:cNvSpPr txBox="1"/>
          <p:nvPr/>
        </p:nvSpPr>
        <p:spPr>
          <a:xfrm>
            <a:off x="432033" y="2290085"/>
            <a:ext cx="195882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h AvantGarde" panose="02000603030000020004"/>
                <a:ea typeface="+mn-ea"/>
                <a:cs typeface="+mn-cs"/>
              </a:rPr>
              <a:t>Thank you for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h AvantGarde" panose="02000603030000020004"/>
                <a:ea typeface="+mn-ea"/>
                <a:cs typeface="+mn-cs"/>
              </a:rPr>
              <a:t>​</a:t>
            </a: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h AvantGarde" panose="020006030300000200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h AvantGarde" panose="02000603030000020004"/>
                <a:ea typeface="+mn-ea"/>
                <a:cs typeface="+mn-cs"/>
              </a:rPr>
              <a:t>your attentions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!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​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63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D8D85-B75F-9F4E-8A4B-432E48F5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04F44-A66D-754D-A991-87F88E93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Lecture 1: Overview of Data Science</a:t>
            </a:r>
          </a:p>
          <a:p>
            <a:r>
              <a:rPr lang="en-US" sz="2000"/>
              <a:t>Lecture 2: Data crawling and preprocessing</a:t>
            </a:r>
          </a:p>
          <a:p>
            <a:r>
              <a:rPr lang="en-US" sz="2000"/>
              <a:t>Lecture 3: Data cleaning and integration</a:t>
            </a:r>
          </a:p>
          <a:p>
            <a:r>
              <a:rPr lang="en-US" sz="2000"/>
              <a:t>Lecture 4: Exploratory data analysis</a:t>
            </a:r>
          </a:p>
          <a:p>
            <a:r>
              <a:rPr lang="en-US" sz="2000"/>
              <a:t>Lecture 5: Data visualization</a:t>
            </a:r>
          </a:p>
          <a:p>
            <a:r>
              <a:rPr lang="en-US" sz="2000"/>
              <a:t>Lecture 6: Multivariate data visualization</a:t>
            </a:r>
          </a:p>
          <a:p>
            <a:r>
              <a:rPr lang="en-US" sz="2000" b="1"/>
              <a:t>Lecture 7: Machine learning</a:t>
            </a:r>
          </a:p>
          <a:p>
            <a:r>
              <a:rPr lang="en-US" sz="2000"/>
              <a:t>Lecture 8: Big data analysis</a:t>
            </a:r>
          </a:p>
          <a:p>
            <a:r>
              <a:rPr lang="en-US" sz="2000"/>
              <a:t>Lecture 9: Capstone Project guidance</a:t>
            </a:r>
          </a:p>
          <a:p>
            <a:r>
              <a:rPr lang="en-US" sz="2000"/>
              <a:t>Lecture 10+11: Text, image, graph analysis</a:t>
            </a:r>
          </a:p>
          <a:p>
            <a:r>
              <a:rPr lang="en-US" sz="2000"/>
              <a:t>Lecture 12: Evaluation of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80F20-5EB8-2240-903E-6CEC88A2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53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Why ML?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</a:rPr>
              <a:t>Data mining, inference, prediction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ML &amp; DM provides an efficient way to make intelligent systems/services.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ML provides vital methods and a foundation for Big Data.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3354660"/>
            <a:ext cx="80962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73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34569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What is Machine Learning?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044501"/>
            <a:ext cx="8458200" cy="451485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Machine Learning (ML) is an active subfield of Artificial Intelligence.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ML seeks to answer the question [Mitchell, 2006]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i="1" dirty="0">
                <a:solidFill>
                  <a:srgbClr val="0000FF"/>
                </a:solidFill>
              </a:rPr>
              <a:t>How can we build computer systems that automatically improve with experience, and what are the fundamental laws that govern all learning processes?</a:t>
            </a:r>
            <a:endParaRPr lang="en-US" sz="2200" i="1" dirty="0">
              <a:solidFill>
                <a:srgbClr val="0000FF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200" dirty="0"/>
              <a:t>Some other views on ML: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Build systems that automatically improve their performance [Simon, 1983].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Program computers to optimize a performance objective at some task, based on data and past experience [Alpaydin, 2020]</a:t>
            </a:r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 descr="temp.od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67600" y="4990952"/>
            <a:ext cx="1485900" cy="13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4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A learning machine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0292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We say that a machine </a:t>
            </a:r>
            <a:r>
              <a:rPr lang="en-US" sz="2200" i="1" dirty="0">
                <a:solidFill>
                  <a:srgbClr val="0000FF"/>
                </a:solidFill>
              </a:rPr>
              <a:t>learns</a:t>
            </a:r>
            <a:r>
              <a:rPr lang="en-US" sz="2200" dirty="0"/>
              <a:t> if the system reliably improves its performance </a:t>
            </a:r>
            <a:r>
              <a:rPr lang="en-US" sz="2200" b="1" dirty="0"/>
              <a:t>P</a:t>
            </a:r>
            <a:r>
              <a:rPr lang="en-US" sz="2200" dirty="0"/>
              <a:t> at task </a:t>
            </a:r>
            <a:r>
              <a:rPr lang="en-US" sz="2200" b="1" dirty="0"/>
              <a:t>T</a:t>
            </a:r>
            <a:r>
              <a:rPr lang="en-US" sz="2200" dirty="0"/>
              <a:t>, following experience </a:t>
            </a:r>
            <a:r>
              <a:rPr lang="en-US" sz="2200" b="1" dirty="0"/>
              <a:t>E</a:t>
            </a:r>
            <a:r>
              <a:rPr lang="en-US" sz="2200" dirty="0"/>
              <a:t>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A </a:t>
            </a:r>
            <a:r>
              <a:rPr lang="en-US" sz="2200" i="1" dirty="0">
                <a:solidFill>
                  <a:srgbClr val="0000FF"/>
                </a:solidFill>
              </a:rPr>
              <a:t>learning problem</a:t>
            </a:r>
            <a:r>
              <a:rPr lang="en-US" sz="2200" dirty="0"/>
              <a:t> can be described as a triple (</a:t>
            </a:r>
            <a:r>
              <a:rPr lang="en-US" sz="2200" b="1" dirty="0"/>
              <a:t>P, T, E</a:t>
            </a:r>
            <a:r>
              <a:rPr lang="en-US" sz="2200" dirty="0"/>
              <a:t>).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sz="2200" dirty="0"/>
              <a:t>ML is close to and intersects with many areas.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Computer Science,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Statistics, Probability,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Optimization, 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Psychology, Neuroscience,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Computer Vision,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Economics, Biology, Bioinformatics, …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2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Some real examples (1)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</a:rPr>
              <a:t>Spam filtering for emails</a:t>
            </a:r>
            <a:endParaRPr lang="en-US" dirty="0">
              <a:solidFill>
                <a:srgbClr val="0000FF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b="1" dirty="0"/>
              <a:t>T</a:t>
            </a:r>
            <a:r>
              <a:rPr lang="en-US" dirty="0"/>
              <a:t>: filter/predict all emails that are spam.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b="1" dirty="0"/>
              <a:t>P</a:t>
            </a:r>
            <a:r>
              <a:rPr lang="en-US" dirty="0"/>
              <a:t>: the accuracy of prediction, that is the </a:t>
            </a:r>
            <a:br>
              <a:rPr lang="en-US" dirty="0"/>
            </a:br>
            <a:r>
              <a:rPr lang="en-US" dirty="0"/>
              <a:t>percentage of emails that are correctly </a:t>
            </a:r>
            <a:br>
              <a:rPr lang="en-US" dirty="0"/>
            </a:br>
            <a:r>
              <a:rPr lang="en-US" dirty="0"/>
              <a:t>classified into normal/spam.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b="1" dirty="0"/>
              <a:t>E</a:t>
            </a:r>
            <a:r>
              <a:rPr lang="en-US" dirty="0"/>
              <a:t>: set of old emails, each with a label of </a:t>
            </a:r>
            <a:br>
              <a:rPr lang="en-US" dirty="0"/>
            </a:br>
            <a:r>
              <a:rPr lang="en-US" dirty="0"/>
              <a:t>spam/normal. </a:t>
            </a:r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6143625" y="1905000"/>
            <a:ext cx="2695575" cy="3816350"/>
            <a:chOff x="5638800" y="1219200"/>
            <a:chExt cx="2695575" cy="3816350"/>
          </a:xfrm>
        </p:grpSpPr>
        <p:sp>
          <p:nvSpPr>
            <p:cNvPr id="10" name="Line 5"/>
            <p:cNvSpPr>
              <a:spLocks noChangeShapeType="1"/>
            </p:cNvSpPr>
            <p:nvPr/>
          </p:nvSpPr>
          <p:spPr bwMode="auto">
            <a:xfrm flipH="1">
              <a:off x="6172200" y="3429000"/>
              <a:ext cx="914400" cy="685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6400800" y="2971800"/>
              <a:ext cx="1371600" cy="457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sz="1600" b="1"/>
                <a:t>Spam?</a:t>
              </a:r>
            </a:p>
          </p:txBody>
        </p:sp>
        <p:sp>
          <p:nvSpPr>
            <p:cNvPr id="12" name="Line 7"/>
            <p:cNvSpPr>
              <a:spLocks noChangeShapeType="1"/>
            </p:cNvSpPr>
            <p:nvPr/>
          </p:nvSpPr>
          <p:spPr bwMode="auto">
            <a:xfrm>
              <a:off x="7086600" y="2667000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pic>
          <p:nvPicPr>
            <p:cNvPr id="13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4191000"/>
              <a:ext cx="768350" cy="844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800" y="4267200"/>
              <a:ext cx="758825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7086600" y="3429000"/>
              <a:ext cx="685800" cy="762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1219200"/>
              <a:ext cx="2695575" cy="1466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39"/>
            <p:cNvSpPr txBox="1">
              <a:spLocks noChangeArrowheads="1"/>
            </p:cNvSpPr>
            <p:nvPr/>
          </p:nvSpPr>
          <p:spPr bwMode="auto">
            <a:xfrm>
              <a:off x="6096000" y="3429000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1600" i="1"/>
                <a:t>No</a:t>
              </a:r>
            </a:p>
          </p:txBody>
        </p:sp>
        <p:sp>
          <p:nvSpPr>
            <p:cNvPr id="18" name="TextBox 40"/>
            <p:cNvSpPr txBox="1">
              <a:spLocks noChangeArrowheads="1"/>
            </p:cNvSpPr>
            <p:nvPr/>
          </p:nvSpPr>
          <p:spPr bwMode="auto">
            <a:xfrm>
              <a:off x="7391400" y="3505200"/>
              <a:ext cx="6096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1600" i="1"/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560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Some real examples (2)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</a:rPr>
              <a:t>Image tagging</a:t>
            </a:r>
            <a:endParaRPr lang="en-US" dirty="0">
              <a:solidFill>
                <a:srgbClr val="0000FF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b="1" dirty="0"/>
              <a:t>T</a:t>
            </a:r>
            <a:r>
              <a:rPr lang="en-US" dirty="0"/>
              <a:t>: give some words that describe the </a:t>
            </a:r>
            <a:br>
              <a:rPr lang="en-US" dirty="0"/>
            </a:br>
            <a:r>
              <a:rPr lang="en-US" dirty="0"/>
              <a:t>meaning of a picture.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b="1" dirty="0"/>
              <a:t>P</a:t>
            </a:r>
            <a:r>
              <a:rPr lang="en-US" dirty="0"/>
              <a:t>: ?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b="1" dirty="0"/>
              <a:t>E</a:t>
            </a:r>
            <a:r>
              <a:rPr lang="en-US" dirty="0"/>
              <a:t>: set of pictures, each has been labelled </a:t>
            </a:r>
            <a:br>
              <a:rPr lang="en-US" dirty="0"/>
            </a:br>
            <a:r>
              <a:rPr lang="en-US" dirty="0"/>
              <a:t>with a set of words. </a:t>
            </a:r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1" name="Picture 20" descr="ex-pics-tag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00"/>
          <a:stretch/>
        </p:blipFill>
        <p:spPr>
          <a:xfrm>
            <a:off x="419100" y="3862800"/>
            <a:ext cx="8667750" cy="2118899"/>
          </a:xfrm>
          <a:prstGeom prst="rect">
            <a:avLst/>
          </a:prstGeom>
        </p:spPr>
      </p:pic>
      <p:pic>
        <p:nvPicPr>
          <p:cNvPr id="4" name="Picture 3" descr="DSC07248.JP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6400"/>
            <a:ext cx="2621003" cy="146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35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What does a machine learn?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A </a:t>
            </a:r>
            <a:r>
              <a:rPr lang="en-US" sz="2200" dirty="0">
                <a:solidFill>
                  <a:srgbClr val="0000FF"/>
                </a:solidFill>
              </a:rPr>
              <a:t>mapping</a:t>
            </a:r>
            <a:r>
              <a:rPr lang="en-US" sz="2200" dirty="0"/>
              <a:t> (function): 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x: observations (data), past experience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y: prediction, new knowledge, new experience,…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A </a:t>
            </a:r>
            <a:r>
              <a:rPr lang="en-US" sz="2200" dirty="0">
                <a:solidFill>
                  <a:srgbClr val="0000FF"/>
                </a:solidFill>
              </a:rPr>
              <a:t>model</a:t>
            </a:r>
            <a:r>
              <a:rPr lang="en-US" sz="2200" dirty="0">
                <a:solidFill>
                  <a:schemeClr val="tx1"/>
                </a:solidFill>
              </a:rPr>
              <a:t> (mô hình)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Data are often supposed to be generated from an unknown model.</a:t>
            </a:r>
            <a:br>
              <a:rPr lang="en-US" dirty="0"/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(Dữ liệu thường được tạo ra bởi một mô hình nào đó)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Learning a model means learning the parameters of that model.</a:t>
            </a:r>
            <a:br>
              <a:rPr lang="en-US" dirty="0"/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(Học một mô hình có nghĩa là học/tìm những tham số của mô hình đó)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057400"/>
            <a:ext cx="14351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4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</TotalTime>
  <Words>1708</Words>
  <Application>Microsoft Macintosh PowerPoint</Application>
  <PresentationFormat>On-screen Show (4:3)</PresentationFormat>
  <Paragraphs>219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Linh AvantGarde</vt:lpstr>
      <vt:lpstr>Arial</vt:lpstr>
      <vt:lpstr>Calibri</vt:lpstr>
      <vt:lpstr>Courier New</vt:lpstr>
      <vt:lpstr>Segoe UI</vt:lpstr>
      <vt:lpstr>Times New Roman</vt:lpstr>
      <vt:lpstr>Wingdings</vt:lpstr>
      <vt:lpstr>Office Theme</vt:lpstr>
      <vt:lpstr>PowerPoint Presentation</vt:lpstr>
      <vt:lpstr>PowerPoint Presentation</vt:lpstr>
      <vt:lpstr>Contents</vt:lpstr>
      <vt:lpstr>Why ML?</vt:lpstr>
      <vt:lpstr>What is Machine Learning?</vt:lpstr>
      <vt:lpstr>A learning machine</vt:lpstr>
      <vt:lpstr>Some real examples (1)</vt:lpstr>
      <vt:lpstr>Some real examples (2)</vt:lpstr>
      <vt:lpstr>What does a machine learn?</vt:lpstr>
      <vt:lpstr>Where does a machine learn from?</vt:lpstr>
      <vt:lpstr>Two basic learning problems</vt:lpstr>
      <vt:lpstr>Supervised learning: classification</vt:lpstr>
      <vt:lpstr>Supervised learning: Regression</vt:lpstr>
      <vt:lpstr>Unsupervised learning: examples (1)</vt:lpstr>
      <vt:lpstr>Unsupervised learning: examples (2)</vt:lpstr>
      <vt:lpstr>Design a learning system (1)</vt:lpstr>
      <vt:lpstr>Design a learning system (2)</vt:lpstr>
      <vt:lpstr>ML: some issues (1)</vt:lpstr>
      <vt:lpstr>ML: some issues (2)</vt:lpstr>
      <vt:lpstr>ML: some issues (3)</vt:lpstr>
      <vt:lpstr>Overfitting (quá khớp, quá khít)</vt:lpstr>
      <vt:lpstr>Overfitting</vt:lpstr>
      <vt:lpstr>Overfitting: example</vt:lpstr>
      <vt:lpstr>Overfitting: Regularization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Long Long</dc:creator>
  <cp:lastModifiedBy>Than Quang Khoat</cp:lastModifiedBy>
  <cp:revision>76</cp:revision>
  <dcterms:created xsi:type="dcterms:W3CDTF">2020-04-20T02:25:53Z</dcterms:created>
  <dcterms:modified xsi:type="dcterms:W3CDTF">2021-01-13T08:58:01Z</dcterms:modified>
</cp:coreProperties>
</file>